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9" d="100"/>
          <a:sy n="159" d="100"/>
        </p:scale>
        <p:origin x="1788" y="1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2363" y="-64154"/>
            <a:ext cx="6364013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318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7EF3ED3-A43B-4EB4-99D5-58ABA812E20B}" type="datetimeFigureOut">
              <a:rPr lang="fr-FR" sz="2400">
                <a:solidFill>
                  <a:prstClr val="black"/>
                </a:solidFill>
                <a:ea typeface="ＭＳ Ｐゴシック" pitchFamily="-110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08/09/2022</a:t>
            </a:fld>
            <a:endParaRPr lang="fr-FR" sz="240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51C95E05-D42F-4079-AFF9-25B0616FC185}" type="slidenum">
              <a:rPr lang="fr-FR" sz="2400">
                <a:solidFill>
                  <a:prstClr val="black"/>
                </a:solidFill>
                <a:ea typeface="ＭＳ Ｐゴシック" pitchFamily="-110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2400">
              <a:solidFill>
                <a:prstClr val="black"/>
              </a:solidFill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874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6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92363" y="-64154"/>
            <a:ext cx="63640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et modifiez le titre</a:t>
            </a:r>
          </a:p>
        </p:txBody>
      </p:sp>
      <p:sp>
        <p:nvSpPr>
          <p:cNvPr id="1027" name="Line 8"/>
          <p:cNvSpPr>
            <a:spLocks noChangeShapeType="1"/>
          </p:cNvSpPr>
          <p:nvPr/>
        </p:nvSpPr>
        <p:spPr bwMode="auto">
          <a:xfrm>
            <a:off x="0" y="6260306"/>
            <a:ext cx="9144000" cy="0"/>
          </a:xfrm>
          <a:prstGeom prst="line">
            <a:avLst/>
          </a:prstGeom>
          <a:noFill/>
          <a:ln w="12700">
            <a:gradFill>
              <a:gsLst>
                <a:gs pos="0">
                  <a:schemeClr val="bg2">
                    <a:lumMod val="25000"/>
                  </a:schemeClr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0800000" scaled="0"/>
            </a:gra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400">
              <a:solidFill>
                <a:prstClr val="black"/>
              </a:solidFill>
              <a:ea typeface="ＭＳ Ｐゴシック" charset="-128"/>
            </a:endParaRPr>
          </a:p>
        </p:txBody>
      </p:sp>
      <p:pic>
        <p:nvPicPr>
          <p:cNvPr id="1030" name="Picture 14" descr="AMParisTech.jpg                                                00086A5BMacintosh HD                   C2DAC9E8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31" y="6329166"/>
            <a:ext cx="1612241" cy="52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Image 10" descr="CNRSfilaire-grand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82282" y="6317705"/>
            <a:ext cx="50405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 descr="ARTS-hd-logo-carnot-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1125" y="6354982"/>
            <a:ext cx="1092584" cy="510236"/>
          </a:xfrm>
          <a:prstGeom prst="rect">
            <a:avLst/>
          </a:prstGeom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278294" y="6317705"/>
            <a:ext cx="787050" cy="54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38" y="6446379"/>
            <a:ext cx="1233534" cy="246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336" y="-1"/>
            <a:ext cx="1789024" cy="1241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358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Cambria"/>
          <a:ea typeface="ＭＳ Ｐゴシック" pitchFamily="-111" charset="-128"/>
          <a:cs typeface="ＭＳ Ｐゴシック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mbria"/>
          <a:ea typeface="ＭＳ Ｐゴシック" pitchFamily="-111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mbria"/>
          <a:ea typeface="ＭＳ Ｐゴシック" charset="0"/>
          <a:cs typeface="Cambri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mbria"/>
          <a:ea typeface="Cambria" pitchFamily="-110" charset="0"/>
          <a:cs typeface="Cambria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mbria"/>
          <a:ea typeface="Cambria" pitchFamily="-110" charset="0"/>
          <a:cs typeface="Cambria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mbria"/>
          <a:ea typeface="Cambria" pitchFamily="-110" charset="0"/>
          <a:cs typeface="Cambria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imm.paris.ensam.fr/sites/default/files/AMV_MIS_Demande_financement_mission_personnel_non_AMV_v4-1.xls" TargetMode="External"/><Relationship Id="rId2" Type="http://schemas.openxmlformats.org/officeDocument/2006/relationships/hyperlink" Target="http://pimm.paris.ensam.fr/sites/default/files/ENSAM%20Formulaire%20de%20mission%20sans%20frais.xl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mm.artsetmetiers.fr/procedur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pimm.paris.ensam.fr/sites/default/files/AMV_MIS_Remboursement_frais_v5_recto_verso.xl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37426" y="131148"/>
            <a:ext cx="82509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			Mission financée par </a:t>
            </a:r>
            <a:r>
              <a:rPr lang="fr-FR" sz="2400" b="1" dirty="0" smtClean="0">
                <a:solidFill>
                  <a:srgbClr val="C00000"/>
                </a:solidFill>
                <a:ea typeface="ＭＳ Ｐゴシック" pitchFamily="-110" charset="-128"/>
              </a:rPr>
              <a:t>AMVALOR </a:t>
            </a: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/>
            </a:r>
            <a:b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</a:b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		      pour une personne non </a:t>
            </a:r>
            <a:r>
              <a:rPr lang="fr-FR" sz="2400" b="1" dirty="0" smtClean="0">
                <a:solidFill>
                  <a:srgbClr val="C00000"/>
                </a:solidFill>
                <a:ea typeface="ＭＳ Ｐゴシック" pitchFamily="-110" charset="-128"/>
              </a:rPr>
              <a:t>AMVALOR </a:t>
            </a: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(1/2)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600" b="1" dirty="0">
              <a:solidFill>
                <a:srgbClr val="C00000"/>
              </a:solidFill>
              <a:ea typeface="ＭＳ Ｐゴシック" pitchFamily="-11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600" dirty="0" smtClean="0">
                <a:solidFill>
                  <a:srgbClr val="C00000"/>
                </a:solidFill>
                <a:ea typeface="ＭＳ Ｐゴシック" pitchFamily="-110" charset="-128"/>
              </a:rPr>
              <a:t>Préparer </a:t>
            </a:r>
            <a:r>
              <a:rPr lang="fr-FR" sz="1600" dirty="0">
                <a:solidFill>
                  <a:srgbClr val="C00000"/>
                </a:solidFill>
                <a:ea typeface="ＭＳ Ｐゴシック" pitchFamily="-110" charset="-128"/>
              </a:rPr>
              <a:t>sa </a:t>
            </a:r>
            <a:r>
              <a:rPr lang="fr-FR" sz="1600" dirty="0" smtClean="0">
                <a:solidFill>
                  <a:srgbClr val="C00000"/>
                </a:solidFill>
                <a:ea typeface="ＭＳ Ｐゴシック" pitchFamily="-110" charset="-128"/>
              </a:rPr>
              <a:t>mission suffisamment longtemps avant la date prévue (deux semaines </a:t>
            </a:r>
            <a:r>
              <a:rPr lang="fr-FR" sz="1600" smtClean="0">
                <a:solidFill>
                  <a:srgbClr val="C00000"/>
                </a:solidFill>
                <a:ea typeface="ＭＳ Ｐゴシック" pitchFamily="-110" charset="-128"/>
              </a:rPr>
              <a:t>au minimum </a:t>
            </a:r>
            <a:r>
              <a:rPr lang="fr-FR" sz="1600" dirty="0" smtClean="0">
                <a:solidFill>
                  <a:srgbClr val="C00000"/>
                </a:solidFill>
                <a:ea typeface="ＭＳ Ｐゴシック" pitchFamily="-110" charset="-128"/>
              </a:rPr>
              <a:t>: PAR MAIL </a:t>
            </a:r>
            <a:r>
              <a:rPr lang="fr-FR" sz="1600" dirty="0" smtClean="0">
                <a:solidFill>
                  <a:srgbClr val="C00000"/>
                </a:solidFill>
                <a:ea typeface="ＭＳ Ｐゴシック" pitchFamily="-110" charset="-128"/>
              </a:rPr>
              <a:t>ou </a:t>
            </a:r>
            <a:r>
              <a:rPr lang="fr-FR" sz="1600" dirty="0" smtClean="0">
                <a:solidFill>
                  <a:srgbClr val="C00000"/>
                </a:solidFill>
                <a:ea typeface="ＭＳ Ｐゴシック" pitchFamily="-110" charset="-128"/>
              </a:rPr>
              <a:t>Formulaires</a:t>
            </a:r>
            <a:r>
              <a:rPr lang="fr-FR" sz="1600" dirty="0" smtClean="0">
                <a:solidFill>
                  <a:srgbClr val="C00000"/>
                </a:solidFill>
                <a:ea typeface="ＭＳ Ｐゴシック" pitchFamily="-110" charset="-128"/>
              </a:rPr>
              <a:t> PAPIERS</a:t>
            </a:r>
            <a:r>
              <a:rPr lang="fr-FR" sz="1600" b="1" dirty="0">
                <a:solidFill>
                  <a:srgbClr val="FF0000"/>
                </a:solidFill>
                <a:ea typeface="ＭＳ Ｐゴシック" pitchFamily="-110" charset="-128"/>
                <a:sym typeface="Wingdings"/>
              </a:rPr>
              <a:t> </a:t>
            </a:r>
            <a:r>
              <a:rPr lang="fr-FR" sz="1600" b="1" dirty="0" smtClean="0">
                <a:solidFill>
                  <a:srgbClr val="FF0000"/>
                </a:solidFill>
                <a:ea typeface="ＭＳ Ｐゴシック" pitchFamily="-110" charset="-128"/>
                <a:sym typeface="Wingdings"/>
              </a:rPr>
              <a:t>(</a:t>
            </a:r>
            <a:r>
              <a:rPr lang="fr-FR" sz="1600" b="1" dirty="0" err="1" smtClean="0">
                <a:solidFill>
                  <a:srgbClr val="FF0000"/>
                </a:solidFill>
                <a:ea typeface="ＭＳ Ｐゴシック" pitchFamily="-110" charset="-128"/>
                <a:sym typeface="Wingdings"/>
              </a:rPr>
              <a:t>banette</a:t>
            </a:r>
            <a:r>
              <a:rPr lang="fr-FR" sz="1600" b="1" dirty="0" smtClean="0">
                <a:solidFill>
                  <a:srgbClr val="FF0000"/>
                </a:solidFill>
                <a:ea typeface="ＭＳ Ｐゴシック" pitchFamily="-110" charset="-128"/>
                <a:sym typeface="Wingdings"/>
              </a:rPr>
              <a:t> devant </a:t>
            </a:r>
            <a:r>
              <a:rPr lang="fr-FR" sz="1600" b="1" dirty="0">
                <a:solidFill>
                  <a:srgbClr val="FF0000"/>
                </a:solidFill>
                <a:ea typeface="ＭＳ Ｐゴシック" pitchFamily="-110" charset="-128"/>
                <a:sym typeface="Wingdings"/>
              </a:rPr>
              <a:t>le </a:t>
            </a:r>
            <a:r>
              <a:rPr lang="fr-FR" sz="1600" b="1" dirty="0" smtClean="0">
                <a:solidFill>
                  <a:srgbClr val="FF0000"/>
                </a:solidFill>
                <a:ea typeface="ＭＳ Ｐゴシック" pitchFamily="-110" charset="-128"/>
                <a:sym typeface="Wingdings"/>
              </a:rPr>
              <a:t>bureau Halle </a:t>
            </a:r>
            <a:r>
              <a:rPr lang="fr-FR" sz="1600" b="1" dirty="0">
                <a:solidFill>
                  <a:srgbClr val="FF0000"/>
                </a:solidFill>
                <a:ea typeface="ＭＳ Ｐゴシック" pitchFamily="-110" charset="-128"/>
                <a:sym typeface="Wingdings"/>
              </a:rPr>
              <a:t>4.1.20). </a:t>
            </a:r>
            <a:endParaRPr lang="fr-FR" sz="1600" dirty="0">
              <a:solidFill>
                <a:srgbClr val="FF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C00000"/>
                </a:solidFill>
                <a:ea typeface="ＭＳ Ｐゴシック" pitchFamily="-110" charset="-128"/>
              </a:rPr>
              <a:t> </a:t>
            </a:r>
            <a:endParaRPr lang="fr-FR" sz="2400" dirty="0">
              <a:solidFill>
                <a:srgbClr val="C00000"/>
              </a:solidFill>
              <a:ea typeface="ＭＳ Ｐゴシック" pitchFamily="-110" charset="-12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39304" y="1484784"/>
            <a:ext cx="903558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 smtClean="0">
              <a:solidFill>
                <a:prstClr val="black"/>
              </a:solidFill>
              <a:ea typeface="ＭＳ Ｐゴシック" pitchFamily="-11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1 - Faire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une demande d'ordre de mission sans frais auprès de votre employeur : 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ENSAM : </a:t>
            </a:r>
            <a:r>
              <a:rPr lang="fr-FR" i="1" dirty="0" err="1">
                <a:solidFill>
                  <a:srgbClr val="8DBFFF">
                    <a:lumMod val="75000"/>
                  </a:srgbClr>
                </a:solidFill>
                <a:ea typeface="ＭＳ Ｐゴシック" pitchFamily="-110" charset="-128"/>
                <a:hlinkClick r:id="rId2"/>
              </a:rPr>
              <a:t>OdM</a:t>
            </a:r>
            <a:r>
              <a:rPr lang="fr-FR" i="1" dirty="0">
                <a:solidFill>
                  <a:srgbClr val="8DBFFF">
                    <a:lumMod val="75000"/>
                  </a:srgbClr>
                </a:solidFill>
                <a:ea typeface="ＭＳ Ｐゴシック" pitchFamily="-110" charset="-128"/>
                <a:hlinkClick r:id="rId2"/>
              </a:rPr>
              <a:t> sans frais </a:t>
            </a:r>
            <a:r>
              <a:rPr lang="fr-FR" i="1" dirty="0" smtClean="0">
                <a:solidFill>
                  <a:srgbClr val="8DBFFF">
                    <a:lumMod val="75000"/>
                  </a:srgbClr>
                </a:solidFill>
                <a:ea typeface="ＭＳ Ｐゴシック" pitchFamily="-110" charset="-128"/>
                <a:hlinkClick r:id="rId2"/>
              </a:rPr>
              <a:t>(papier) </a:t>
            </a:r>
            <a:r>
              <a:rPr lang="fr-FR" i="1" dirty="0" smtClean="0">
                <a:solidFill>
                  <a:srgbClr val="8DBFFF">
                    <a:lumMod val="75000"/>
                  </a:srgbClr>
                </a:solidFill>
                <a:ea typeface="ＭＳ Ｐゴシック" pitchFamily="-110" charset="-128"/>
              </a:rPr>
              <a:t>à mettre devant bureau H4.1.20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/>
            </a:r>
            <a:br>
              <a:rPr lang="fr-FR" dirty="0">
                <a:solidFill>
                  <a:prstClr val="black"/>
                </a:solidFill>
                <a:ea typeface="ＭＳ Ｐゴシック" pitchFamily="-110" charset="-128"/>
              </a:rPr>
            </a:b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à remplir pour signature du Directeur du PIMM et du Directeur de Campus 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CNRS :  </a:t>
            </a:r>
            <a:r>
              <a:rPr lang="fr-FR" dirty="0" err="1">
                <a:solidFill>
                  <a:prstClr val="black"/>
                </a:solidFill>
                <a:ea typeface="ＭＳ Ｐゴシック" pitchFamily="-110" charset="-128"/>
              </a:rPr>
              <a:t>OdM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 sans frais 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(cf. Missions sur CNRS) –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Signature du Directeur PIMM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CNAM : voir Alain 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Guinault</a:t>
            </a:r>
            <a:endParaRPr lang="fr-FR" dirty="0">
              <a:solidFill>
                <a:prstClr val="black"/>
              </a:solidFill>
              <a:ea typeface="ＭＳ Ｐゴシック" pitchFamily="-11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2 - Remplir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le formulaire </a:t>
            </a:r>
            <a:r>
              <a:rPr lang="fr-FR" i="1" dirty="0" smtClean="0">
                <a:solidFill>
                  <a:prstClr val="black"/>
                </a:solidFill>
                <a:ea typeface="ＭＳ Ｐゴシック" pitchFamily="-110" charset="-128"/>
                <a:hlinkClick r:id="rId3"/>
              </a:rPr>
              <a:t>demande </a:t>
            </a:r>
            <a:r>
              <a:rPr lang="fr-FR" i="1" dirty="0">
                <a:solidFill>
                  <a:prstClr val="black"/>
                </a:solidFill>
                <a:ea typeface="ＭＳ Ｐゴシック" pitchFamily="-110" charset="-128"/>
                <a:hlinkClick r:id="rId3"/>
              </a:rPr>
              <a:t>de financement de mission – Personnel non </a:t>
            </a:r>
            <a:r>
              <a:rPr lang="fr-FR" i="1" dirty="0" smtClean="0">
                <a:solidFill>
                  <a:prstClr val="black"/>
                </a:solidFill>
                <a:ea typeface="ＭＳ Ｐゴシック" pitchFamily="-110" charset="-128"/>
                <a:hlinkClick r:id="rId3"/>
              </a:rPr>
              <a:t>AMVALOR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/>
            </a:r>
            <a:br>
              <a:rPr lang="fr-FR" dirty="0">
                <a:solidFill>
                  <a:prstClr val="black"/>
                </a:solidFill>
                <a:ea typeface="ＭＳ Ｐゴシック" pitchFamily="-110" charset="-128"/>
              </a:rPr>
            </a:b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(à renseigner : contrat 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AMV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imputé, objet, </a:t>
            </a:r>
            <a:r>
              <a:rPr lang="fr-FR" u="sng" dirty="0" smtClean="0">
                <a:solidFill>
                  <a:prstClr val="black"/>
                </a:solidFill>
                <a:ea typeface="ＭＳ Ｐゴシック" pitchFamily="-110" charset="-128"/>
              </a:rPr>
              <a:t>horaires précis du train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-destination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, couts estimés…)</a:t>
            </a:r>
            <a:br>
              <a:rPr lang="fr-FR" dirty="0">
                <a:solidFill>
                  <a:prstClr val="black"/>
                </a:solidFill>
                <a:ea typeface="ＭＳ Ｐゴシック" pitchFamily="-110" charset="-128"/>
              </a:rPr>
            </a:br>
            <a:r>
              <a:rPr lang="fr-FR" dirty="0" smtClean="0">
                <a:solidFill>
                  <a:srgbClr val="C00000"/>
                </a:solidFill>
                <a:ea typeface="ＭＳ Ｐゴシック" pitchFamily="-110" charset="-128"/>
              </a:rPr>
              <a:t>dans Observations : </a:t>
            </a:r>
          </a:p>
          <a:p>
            <a:pPr marL="720725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1400" dirty="0" smtClean="0">
                <a:solidFill>
                  <a:srgbClr val="C00000"/>
                </a:solidFill>
                <a:ea typeface="ＭＳ Ｐゴシック" pitchFamily="-110" charset="-128"/>
              </a:rPr>
              <a:t>mentionner si la commande des billets est faite par AMVALOR ou par vous personnellement (remboursement à mentionner au retour de mission dans la demande de remboursement).</a:t>
            </a:r>
          </a:p>
          <a:p>
            <a:pPr marL="720725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1400" dirty="0" smtClean="0">
                <a:solidFill>
                  <a:srgbClr val="C00000"/>
                </a:solidFill>
                <a:ea typeface="ＭＳ Ｐゴシック" pitchFamily="-110" charset="-128"/>
              </a:rPr>
              <a:t>si commande par AMVALOR, mentionner votre date de naissance et vos éventuels titres de réduction. </a:t>
            </a:r>
            <a:r>
              <a:rPr lang="fr-FR" sz="1400" dirty="0" smtClean="0">
                <a:solidFill>
                  <a:srgbClr val="C00000"/>
                </a:solidFill>
                <a:ea typeface="ＭＳ Ｐゴシック" pitchFamily="-110" charset="-128"/>
              </a:rPr>
              <a:t>  </a:t>
            </a:r>
            <a:endParaRPr lang="fr-FR" sz="1400" dirty="0" smtClean="0">
              <a:solidFill>
                <a:srgbClr val="C00000"/>
              </a:solidFill>
              <a:ea typeface="ＭＳ Ｐゴシック" pitchFamily="-110" charset="-128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79512" y="4748359"/>
            <a:ext cx="8712968" cy="1754326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marL="2651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u="sng" dirty="0">
                <a:solidFill>
                  <a:schemeClr val="accent6">
                    <a:lumMod val="75000"/>
                  </a:schemeClr>
                </a:solidFill>
                <a:ea typeface="ＭＳ Ｐゴシック" pitchFamily="-110" charset="-128"/>
              </a:rPr>
              <a:t>- Si </a:t>
            </a:r>
            <a:r>
              <a:rPr lang="fr-FR" b="1" u="sng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0" charset="-128"/>
              </a:rPr>
              <a:t>conférences, Congrès…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0" charset="-128"/>
              </a:rPr>
              <a:t>,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  <a:ea typeface="ＭＳ Ｐゴシック" pitchFamily="-110" charset="-128"/>
              </a:rPr>
              <a:t>fournir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0" charset="-128"/>
              </a:rPr>
              <a:t>en plus des documents ci-dessus, une </a:t>
            </a:r>
            <a:r>
              <a:rPr lang="fr-FR" b="1" dirty="0">
                <a:solidFill>
                  <a:srgbClr val="FF0000"/>
                </a:solidFill>
                <a:ea typeface="ＭＳ Ｐゴシック" pitchFamily="-110" charset="-128"/>
              </a:rPr>
              <a:t>Demande </a:t>
            </a:r>
            <a:r>
              <a:rPr lang="fr-FR" b="1" dirty="0" smtClean="0">
                <a:solidFill>
                  <a:srgbClr val="FF0000"/>
                </a:solidFill>
                <a:ea typeface="ＭＳ Ｐゴシック" pitchFamily="-110" charset="-128"/>
              </a:rPr>
              <a:t>d’Achat </a:t>
            </a:r>
            <a:r>
              <a:rPr lang="fr-FR" b="1" dirty="0" err="1" smtClean="0">
                <a:solidFill>
                  <a:srgbClr val="FF0000"/>
                </a:solidFill>
                <a:ea typeface="ＭＳ Ｐゴシック" pitchFamily="-110" charset="-128"/>
              </a:rPr>
              <a:t>Amvalor</a:t>
            </a:r>
            <a:r>
              <a:rPr lang="fr-FR" b="1" dirty="0" smtClean="0">
                <a:solidFill>
                  <a:srgbClr val="FF0000"/>
                </a:solidFill>
                <a:ea typeface="ＭＳ Ｐゴシック" pitchFamily="-110" charset="-128"/>
              </a:rPr>
              <a:t>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  <a:ea typeface="ＭＳ Ｐゴシック" pitchFamily="-110" charset="-128"/>
              </a:rPr>
              <a:t>pour l’inscription à la conférence et le </a:t>
            </a:r>
            <a:r>
              <a:rPr lang="fr-FR" b="1" dirty="0">
                <a:solidFill>
                  <a:srgbClr val="FF0000"/>
                </a:solidFill>
                <a:ea typeface="ＭＳ Ｐゴシック" pitchFamily="-110" charset="-128"/>
              </a:rPr>
              <a:t>planning de la conférence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  <a:ea typeface="ＭＳ Ｐゴシック" pitchFamily="-110" charset="-128"/>
              </a:rPr>
              <a:t>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  <a:ea typeface="ＭＳ Ｐゴシック" pitchFamily="-110" charset="-128"/>
              </a:rPr>
              <a:t>(Suffisamment longtemps avant la conférence) Tous ces formulaires sont sur le site du PIMM :</a:t>
            </a:r>
            <a:r>
              <a:rPr lang="fr-FR" dirty="0">
                <a:hlinkClick r:id="rId4"/>
              </a:rPr>
              <a:t> </a:t>
            </a:r>
            <a:r>
              <a:rPr lang="fr-FR" dirty="0" err="1">
                <a:hlinkClick r:id="rId4"/>
              </a:rPr>
              <a:t>Procedures</a:t>
            </a:r>
            <a:r>
              <a:rPr lang="fr-FR" dirty="0">
                <a:hlinkClick r:id="rId4"/>
              </a:rPr>
              <a:t> | Procédés et Ingénierie en Mécanique et Matériaux (artsetmetiers.fr)</a:t>
            </a:r>
            <a:endParaRPr lang="fr-FR" b="1" dirty="0">
              <a:solidFill>
                <a:schemeClr val="accent6">
                  <a:lumMod val="75000"/>
                </a:schemeClr>
              </a:solidFill>
              <a:ea typeface="ＭＳ Ｐゴシック" pitchFamily="-110" charset="-128"/>
            </a:endParaRPr>
          </a:p>
          <a:p>
            <a:pPr marL="2857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/>
              <a:buChar char="F"/>
            </a:pPr>
            <a:endParaRPr lang="fr-FR" b="1" dirty="0">
              <a:solidFill>
                <a:prstClr val="black"/>
              </a:solidFill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322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24910" y="1263243"/>
            <a:ext cx="5139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rgbClr val="C00000"/>
                </a:solidFill>
                <a:ea typeface="ＭＳ Ｐゴシック" pitchFamily="-110" charset="-128"/>
              </a:rPr>
              <a:t>Retour de Mission, si </a:t>
            </a:r>
            <a:r>
              <a:rPr lang="fr-FR" sz="2400" dirty="0" err="1" smtClean="0">
                <a:solidFill>
                  <a:srgbClr val="C00000"/>
                </a:solidFill>
                <a:ea typeface="ＭＳ Ｐゴシック" pitchFamily="-110" charset="-128"/>
              </a:rPr>
              <a:t>Remboursemennt</a:t>
            </a:r>
            <a:r>
              <a:rPr lang="fr-FR" sz="2400" b="1" dirty="0" smtClean="0">
                <a:solidFill>
                  <a:srgbClr val="C00000"/>
                </a:solidFill>
                <a:ea typeface="ＭＳ Ｐゴシック" pitchFamily="-110" charset="-128"/>
              </a:rPr>
              <a:t> </a:t>
            </a:r>
            <a:endParaRPr lang="fr-FR" sz="2400" b="1" dirty="0">
              <a:solidFill>
                <a:srgbClr val="C00000"/>
              </a:solidFill>
              <a:ea typeface="ＭＳ Ｐゴシック" pitchFamily="-110" charset="-12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97000" y="1681353"/>
            <a:ext cx="84980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Conserver toutes les pièces justificatives : billets de transports compostés, notes de taxis, tickets de 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parking, facture d'hôtel et de restaurant …</a:t>
            </a:r>
            <a:endParaRPr lang="fr-FR" dirty="0">
              <a:solidFill>
                <a:prstClr val="black"/>
              </a:solidFill>
              <a:ea typeface="ＭＳ Ｐゴシック" pitchFamily="-11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prstClr val="black"/>
                </a:solidFill>
                <a:ea typeface="ＭＳ Ｐゴシック" pitchFamily="-110" charset="-128"/>
              </a:rPr>
              <a:t>N.B. : les reçus de carte bancaire ne sont pas valables. </a:t>
            </a:r>
            <a:endParaRPr lang="fr-FR" sz="1200" dirty="0" smtClean="0">
              <a:solidFill>
                <a:prstClr val="black"/>
              </a:solidFill>
              <a:ea typeface="ＭＳ Ｐゴシック" pitchFamily="-11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prstClr val="black"/>
                </a:solidFill>
                <a:ea typeface="ＭＳ Ｐゴシック" pitchFamily="-110" charset="-128"/>
              </a:rPr>
              <a:t>N.B. </a:t>
            </a:r>
            <a:r>
              <a:rPr lang="fr-FR" sz="1200" dirty="0" smtClean="0">
                <a:solidFill>
                  <a:prstClr val="black"/>
                </a:solidFill>
                <a:ea typeface="ＭＳ Ｐゴシック" pitchFamily="-110" charset="-128"/>
              </a:rPr>
              <a:t>: les remboursements se font aux frais réels.</a:t>
            </a:r>
            <a:endParaRPr lang="fr-FR" sz="1200" dirty="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24910" y="3205517"/>
            <a:ext cx="9005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prstClr val="black"/>
                </a:solidFill>
                <a:ea typeface="ＭＳ Ｐゴシック" pitchFamily="-110" charset="-128"/>
              </a:rPr>
              <a:t>Remplir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(recto et verso) 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la 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  <a:hlinkClick r:id="rId2"/>
              </a:rPr>
              <a:t>demande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  <a:hlinkClick r:id="rId2"/>
              </a:rPr>
              <a:t>de remboursement de frais 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avec pièces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justificatives, </a:t>
            </a:r>
            <a:endParaRPr lang="fr-FR" dirty="0" smtClean="0">
              <a:solidFill>
                <a:prstClr val="black"/>
              </a:solidFill>
              <a:ea typeface="ＭＳ Ｐゴシック" pitchFamily="-11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prstClr val="black"/>
                </a:solidFill>
                <a:ea typeface="ＭＳ Ｐゴシック" pitchFamily="-110" charset="-128"/>
              </a:rPr>
              <a:t>Déposer ces documents </a:t>
            </a:r>
            <a:r>
              <a:rPr lang="fr-FR" b="1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dans </a:t>
            </a: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la bannette transparente </a:t>
            </a:r>
            <a:r>
              <a:rPr lang="fr-FR" b="1" dirty="0">
                <a:solidFill>
                  <a:schemeClr val="accent3">
                    <a:lumMod val="75000"/>
                  </a:schemeClr>
                </a:solidFill>
                <a:ea typeface="ＭＳ Ｐゴシック" pitchFamily="-110" charset="-128"/>
                <a:sym typeface="Wingdings"/>
              </a:rPr>
              <a:t>Missions 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(devant bureau Halle 4.1.20).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Ces documents seront transmis à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 AMVALOR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(Véronique Da Rocha).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827584" y="116632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Mission financée par </a:t>
            </a:r>
            <a:r>
              <a:rPr lang="fr-FR" sz="2400" b="1" dirty="0" smtClean="0">
                <a:solidFill>
                  <a:srgbClr val="C00000"/>
                </a:solidFill>
                <a:ea typeface="ＭＳ Ｐゴシック" pitchFamily="-110" charset="-128"/>
              </a:rPr>
              <a:t>AMVALOR </a:t>
            </a:r>
            <a:endParaRPr lang="fr-FR" sz="2400" b="1" dirty="0">
              <a:solidFill>
                <a:srgbClr val="C00000"/>
              </a:solidFill>
              <a:ea typeface="ＭＳ Ｐゴシック" pitchFamily="-110" charset="-128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pour une personne non </a:t>
            </a:r>
            <a:r>
              <a:rPr lang="fr-FR" sz="2400" b="1" dirty="0" smtClean="0">
                <a:solidFill>
                  <a:srgbClr val="C00000"/>
                </a:solidFill>
                <a:ea typeface="ＭＳ Ｐゴシック" pitchFamily="-110" charset="-128"/>
              </a:rPr>
              <a:t>AMVALOR </a:t>
            </a: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(2/2)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b="1" dirty="0">
              <a:solidFill>
                <a:srgbClr val="C00000"/>
              </a:solidFill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600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ouvelle présentation">
  <a:themeElements>
    <a:clrScheme name="Personnalisé 1">
      <a:dk1>
        <a:sysClr val="windowText" lastClr="000000"/>
      </a:dk1>
      <a:lt1>
        <a:sysClr val="window" lastClr="FFFFFF"/>
      </a:lt1>
      <a:dk2>
        <a:srgbClr val="8DBFFF"/>
      </a:dk2>
      <a:lt2>
        <a:srgbClr val="C6DFFF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1962BB"/>
      </a:hlink>
      <a:folHlink>
        <a:srgbClr val="A3EC62"/>
      </a:folHlink>
    </a:clrScheme>
    <a:fontScheme name="Nouvelle pré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359</Words>
  <Application>Microsoft Office PowerPoint</Application>
  <PresentationFormat>Affichage à l'écran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ＭＳ Ｐゴシック</vt:lpstr>
      <vt:lpstr>Cambria</vt:lpstr>
      <vt:lpstr>Times</vt:lpstr>
      <vt:lpstr>Wingdings</vt:lpstr>
      <vt:lpstr>1_Nouvelle présentation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vales</dc:creator>
  <cp:lastModifiedBy>SCHRIVE Christine</cp:lastModifiedBy>
  <cp:revision>16</cp:revision>
  <dcterms:created xsi:type="dcterms:W3CDTF">2016-03-17T05:23:21Z</dcterms:created>
  <dcterms:modified xsi:type="dcterms:W3CDTF">2022-09-08T09:00:30Z</dcterms:modified>
</cp:coreProperties>
</file>